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25"/>
  </p:notesMasterIdLst>
  <p:sldIdLst>
    <p:sldId id="29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F40C757-E0F7-4D97-8303-BA4113FB716D}">
  <a:tblStyle styleId="{9F40C757-E0F7-4D97-8303-BA4113FB716D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67"/>
  </p:normalViewPr>
  <p:slideViewPr>
    <p:cSldViewPr snapToGrid="0" snapToObjects="1">
      <p:cViewPr varScale="1">
        <p:scale>
          <a:sx n="120" d="100"/>
          <a:sy n="120" d="100"/>
        </p:scale>
        <p:origin x="200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●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○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■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●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○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■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●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○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Clr>
                <a:schemeClr val="dk1"/>
              </a:buClr>
              <a:buFont typeface="Arial"/>
              <a:buChar char="■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Shape 1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582BD-CE68-2745-91B2-A3B869EC21E8}" type="datetime1">
              <a:rPr lang="en-AU" smtClean="0"/>
              <a:t>29/10/18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63097-E82E-6C4B-949A-646CBB852D91}" type="datetime1">
              <a:rPr lang="en-AU" smtClean="0"/>
              <a:t>29/10/18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93610-4044-FA45-ADC2-8318861569AB}" type="datetime1">
              <a:rPr lang="en-AU" smtClean="0"/>
              <a:t>29/10/18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/>
            </a:lvl2pPr>
            <a:lvl3pPr marL="0" marR="0" lvl="2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/>
            </a:lvl3pPr>
            <a:lvl4pPr marL="0" marR="0" lvl="3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/>
            </a:lvl4pPr>
            <a:lvl5pPr marL="0" marR="0" lvl="4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/>
            </a:lvl5pPr>
            <a:lvl6pPr marL="0" marR="0" lvl="5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/>
            </a:lvl6pPr>
            <a:lvl7pPr marL="0" marR="0" lvl="6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/>
            </a:lvl7pPr>
            <a:lvl8pPr marL="0" marR="0" lvl="7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/>
            </a:lvl8pPr>
            <a:lvl9pPr marL="0" marR="0" lvl="8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919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56D8B-854B-E240-B4C8-8B87F399DE64}" type="datetime1">
              <a:rPr lang="en-AU" smtClean="0"/>
              <a:t>29/10/18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DCF63-6E42-EF46-BBC7-BDB85A82CFDF}" type="datetime1">
              <a:rPr lang="en-AU" smtClean="0"/>
              <a:t>29/10/18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BEE9E-CAAC-8148-88FC-6C0AAFC8B3C3}" type="datetime1">
              <a:rPr lang="en-AU" smtClean="0"/>
              <a:t>29/10/18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44C2D-A54B-C84E-BF3D-9C902F271AA4}" type="datetime1">
              <a:rPr lang="en-AU" smtClean="0"/>
              <a:t>29/10/18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06849-AB35-2C44-94A1-ABBF2886991B}" type="datetime1">
              <a:rPr lang="en-AU" smtClean="0"/>
              <a:t>29/10/18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2965-F7C7-0245-9544-CCF25F79C1D8}" type="datetime1">
              <a:rPr lang="en-AU" smtClean="0"/>
              <a:t>29/10/18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D334-EF26-F94C-B184-7F9550BD8CF1}" type="datetime1">
              <a:rPr lang="en-AU" smtClean="0"/>
              <a:t>29/10/18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037C9-6F40-9345-AE16-24F1FFFE84FA}" type="datetime1">
              <a:rPr lang="en-AU" smtClean="0"/>
              <a:t>29/10/18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AD9DE-2A48-C445-AA32-A72490E16203}" type="datetime1">
              <a:rPr lang="en-AU" smtClean="0"/>
              <a:t>29/10/18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3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3893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42582" y="4776407"/>
            <a:ext cx="2057400" cy="273844"/>
          </a:xfrm>
        </p:spPr>
        <p:txBody>
          <a:bodyPr/>
          <a:lstStyle/>
          <a:p>
            <a:pPr lvl="0"/>
            <a:fld id="{00000000-1234-1234-1234-123412341234}" type="slidenum">
              <a:rPr lang="en" sz="1200" b="1" smtClean="0">
                <a:solidFill>
                  <a:schemeClr val="bg1"/>
                </a:solidFill>
                <a:sym typeface="Arial"/>
              </a:rPr>
              <a:pPr lvl="0"/>
              <a:t>1</a:t>
            </a:fld>
            <a:endParaRPr lang="en" sz="1200" b="1" dirty="0">
              <a:solidFill>
                <a:schemeClr val="bg1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7768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686800" cy="113540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7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Objectives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8595301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lang="en" sz="14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 txBox="1"/>
          <p:nvPr/>
        </p:nvSpPr>
        <p:spPr>
          <a:xfrm>
            <a:off x="789450" y="1937281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Identify the four principles of supportive communication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Practice active listening and reflective questioning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Describe the importance of using supportive communication in peer coaching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457200" y="1313070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the end of this session you will be able to:</a:t>
            </a: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7896386" cy="99964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Active Listening Instructions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126665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charset="0"/>
              <a:buChar char="•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Choose one partner to speak first and one partner to listen first.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 charset="0"/>
              <a:buChar char="•"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charset="0"/>
              <a:buChar char="•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speaker will have </a:t>
            </a:r>
            <a:r>
              <a:rPr lang="en" sz="20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 seconds</a:t>
            </a: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share his/her hopes and concerns about becoming a Peer Coach. You must speak the entire 60 seconds.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 charset="0"/>
              <a:buChar char="•"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charset="0"/>
              <a:buChar char="•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After 60 seconds, the listener will summarize what their partner has said and ask 1 follow-up question.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 charset="0"/>
              <a:buChar char="•"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 charset="0"/>
              <a:buChar char="•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Swap roles and repeat!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sldNum" idx="12"/>
          </p:nvPr>
        </p:nvSpPr>
        <p:spPr>
          <a:xfrm>
            <a:off x="8622733" y="479213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lang="en" sz="14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5205" y="-16839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Reflective Questioning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8428743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5" name="Shape 125"/>
          <p:cNvGrpSpPr/>
          <p:nvPr/>
        </p:nvGrpSpPr>
        <p:grpSpPr>
          <a:xfrm>
            <a:off x="2925651" y="1128261"/>
            <a:ext cx="3518001" cy="3517999"/>
            <a:chOff x="1347449" y="423"/>
            <a:chExt cx="3518001" cy="3517999"/>
          </a:xfrm>
        </p:grpSpPr>
        <p:sp>
          <p:nvSpPr>
            <p:cNvPr id="126" name="Shape 126"/>
            <p:cNvSpPr/>
            <p:nvPr/>
          </p:nvSpPr>
          <p:spPr>
            <a:xfrm>
              <a:off x="2543708" y="42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w="9525" cap="flat" cmpd="sng">
              <a:solidFill>
                <a:srgbClr val="00364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0000" dir="5400000" rotWithShape="0">
                <a:srgbClr val="000000">
                  <a:alpha val="3647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Shape 127"/>
            <p:cNvSpPr txBox="1"/>
            <p:nvPr/>
          </p:nvSpPr>
          <p:spPr>
            <a:xfrm>
              <a:off x="2708532" y="165243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Feelings</a:t>
              </a:r>
            </a:p>
          </p:txBody>
        </p:sp>
        <p:sp>
          <p:nvSpPr>
            <p:cNvPr id="128" name="Shape 128"/>
            <p:cNvSpPr/>
            <p:nvPr/>
          </p:nvSpPr>
          <p:spPr>
            <a:xfrm rot="2700000">
              <a:off x="3548506" y="965359"/>
              <a:ext cx="300131" cy="379848"/>
            </a:xfrm>
            <a:prstGeom prst="rightArrow">
              <a:avLst>
                <a:gd name="adj1" fmla="val 60000"/>
                <a:gd name="adj2" fmla="val 50000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w="9525" cap="flat" cmpd="sng">
              <a:solidFill>
                <a:srgbClr val="00364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0000" dir="5400000" rotWithShape="0">
                <a:srgbClr val="000000">
                  <a:alpha val="3647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Shape 129"/>
            <p:cNvSpPr txBox="1"/>
            <p:nvPr/>
          </p:nvSpPr>
          <p:spPr>
            <a:xfrm rot="2700000">
              <a:off x="3561693" y="1009497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373996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w="9525" cap="flat" cmpd="sng">
              <a:solidFill>
                <a:srgbClr val="00364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0000" dir="5400000" rotWithShape="0">
                <a:srgbClr val="000000">
                  <a:alpha val="3647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Shape 131"/>
            <p:cNvSpPr txBox="1"/>
            <p:nvPr/>
          </p:nvSpPr>
          <p:spPr>
            <a:xfrm>
              <a:off x="3904792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Facts</a:t>
              </a:r>
            </a:p>
          </p:txBody>
        </p:sp>
        <p:sp>
          <p:nvSpPr>
            <p:cNvPr id="132" name="Shape 132"/>
            <p:cNvSpPr/>
            <p:nvPr/>
          </p:nvSpPr>
          <p:spPr>
            <a:xfrm rot="8100000">
              <a:off x="3560520" y="2161621"/>
              <a:ext cx="300131" cy="379848"/>
            </a:xfrm>
            <a:prstGeom prst="rightArrow">
              <a:avLst>
                <a:gd name="adj1" fmla="val 60000"/>
                <a:gd name="adj2" fmla="val 50000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w="9525" cap="flat" cmpd="sng">
              <a:solidFill>
                <a:srgbClr val="00364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0000" dir="5400000" rotWithShape="0">
                <a:srgbClr val="000000">
                  <a:alpha val="3647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Shape 133"/>
            <p:cNvSpPr txBox="1"/>
            <p:nvPr/>
          </p:nvSpPr>
          <p:spPr>
            <a:xfrm rot="-2700000">
              <a:off x="3637371" y="220575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2543708" y="2392941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w="9525" cap="flat" cmpd="sng">
              <a:solidFill>
                <a:srgbClr val="00364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0000" dir="5400000" rotWithShape="0">
                <a:srgbClr val="000000">
                  <a:alpha val="3647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Shape 135"/>
            <p:cNvSpPr txBox="1"/>
            <p:nvPr/>
          </p:nvSpPr>
          <p:spPr>
            <a:xfrm>
              <a:off x="2708532" y="2557766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Findings</a:t>
              </a:r>
            </a:p>
          </p:txBody>
        </p:sp>
        <p:sp>
          <p:nvSpPr>
            <p:cNvPr id="136" name="Shape 136"/>
            <p:cNvSpPr/>
            <p:nvPr/>
          </p:nvSpPr>
          <p:spPr>
            <a:xfrm rot="-8100000">
              <a:off x="2364257" y="2173635"/>
              <a:ext cx="300131" cy="379848"/>
            </a:xfrm>
            <a:prstGeom prst="rightArrow">
              <a:avLst>
                <a:gd name="adj1" fmla="val 60000"/>
                <a:gd name="adj2" fmla="val 50000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w="9525" cap="flat" cmpd="sng">
              <a:solidFill>
                <a:srgbClr val="00364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0000" dir="5400000" rotWithShape="0">
                <a:srgbClr val="000000">
                  <a:alpha val="3647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Shape 137"/>
            <p:cNvSpPr txBox="1"/>
            <p:nvPr/>
          </p:nvSpPr>
          <p:spPr>
            <a:xfrm rot="2700000">
              <a:off x="2441109" y="228143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134744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w="9525" cap="flat" cmpd="sng">
              <a:solidFill>
                <a:srgbClr val="00364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0000" dir="5400000" rotWithShape="0">
                <a:srgbClr val="000000">
                  <a:alpha val="3647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Shape 139"/>
            <p:cNvSpPr txBox="1"/>
            <p:nvPr/>
          </p:nvSpPr>
          <p:spPr>
            <a:xfrm>
              <a:off x="1512270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lIns="17775" tIns="17775" rIns="17775" bIns="177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Future</a:t>
              </a:r>
            </a:p>
          </p:txBody>
        </p:sp>
        <p:sp>
          <p:nvSpPr>
            <p:cNvPr id="140" name="Shape 140"/>
            <p:cNvSpPr/>
            <p:nvPr/>
          </p:nvSpPr>
          <p:spPr>
            <a:xfrm rot="-2700000">
              <a:off x="2352248" y="977373"/>
              <a:ext cx="300131" cy="379848"/>
            </a:xfrm>
            <a:prstGeom prst="rightArrow">
              <a:avLst>
                <a:gd name="adj1" fmla="val 60000"/>
                <a:gd name="adj2" fmla="val 50000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w="9525" cap="flat" cmpd="sng">
              <a:solidFill>
                <a:srgbClr val="00364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9999" dist="20000" dir="5400000" rotWithShape="0">
                <a:srgbClr val="000000">
                  <a:alpha val="36470"/>
                </a:srgbClr>
              </a:outerShdw>
            </a:effectLst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Shape 141"/>
            <p:cNvSpPr txBox="1"/>
            <p:nvPr/>
          </p:nvSpPr>
          <p:spPr>
            <a:xfrm rot="-2700000">
              <a:off x="2365431" y="108517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2" name="Shape 142"/>
          <p:cNvSpPr txBox="1"/>
          <p:nvPr/>
        </p:nvSpPr>
        <p:spPr>
          <a:xfrm>
            <a:off x="5412215" y="1191585"/>
            <a:ext cx="3607044" cy="91445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600" b="0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does the teacher feel about the challenge? How did the teacher experience the situation?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6570839" y="2624268"/>
            <a:ext cx="2113966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6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are the facts about the challenge?</a:t>
            </a:r>
          </a:p>
        </p:txBody>
      </p:sp>
      <p:sp>
        <p:nvSpPr>
          <p:cNvPr id="144" name="Shape 144"/>
          <p:cNvSpPr txBox="1"/>
          <p:nvPr/>
        </p:nvSpPr>
        <p:spPr>
          <a:xfrm>
            <a:off x="270176" y="3711306"/>
            <a:ext cx="4009037" cy="83099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600" b="0" i="1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Why was the experience challenging? How did students (or others involved) respond?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218018" y="2002747"/>
            <a:ext cx="3067687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6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From this experience, what will the teacher do in the future?</a:t>
            </a: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ctrTitle"/>
          </p:nvPr>
        </p:nvSpPr>
        <p:spPr>
          <a:xfrm>
            <a:off x="493206" y="863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latin typeface="Arial"/>
                <a:ea typeface="Arial"/>
                <a:cs typeface="Arial"/>
                <a:sym typeface="Arial"/>
              </a:rPr>
              <a:t>Day 2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dirty="0">
                <a:latin typeface="Arial"/>
                <a:ea typeface="Arial"/>
                <a:cs typeface="Arial"/>
                <a:sym typeface="Arial"/>
              </a:rPr>
              <a:t>Teacher Learning Circles (TLCs)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subTitle" idx="1"/>
          </p:nvPr>
        </p:nvSpPr>
        <p:spPr>
          <a:xfrm>
            <a:off x="493206" y="272759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dirty="0">
                <a:latin typeface="Arial"/>
                <a:ea typeface="Arial"/>
                <a:cs typeface="Arial"/>
                <a:sym typeface="Arial"/>
              </a:rPr>
              <a:t>Session 1: Understanding How Adults Learn and Practicing TLCs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sldNum" sz="quarter" idx="12"/>
          </p:nvPr>
        </p:nvSpPr>
        <p:spPr>
          <a:xfrm>
            <a:off x="6841998" y="484222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475488" y="53248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Objectives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807738" y="1952950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the four principles of adult learning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Explain how adult learning relates to peer coaching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Facilitate a TLC using supportive communication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8430738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373411" y="1399349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6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the end of this session you will be able to:</a:t>
            </a: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391256" y="-114063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Two-way Communication Instructions</a:t>
            </a:r>
          </a:p>
        </p:txBody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455264" y="98502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 attempt: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 a partner. One person will be the instructor, the other will be the explorer.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+mj-lt"/>
              <a:buAutoNum type="arabicPeriod"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Sit back-to-back and make sure you can’t see one another.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+mj-lt"/>
              <a:buAutoNum type="arabicPeriod"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instructor will have 2 minutes to guide the explorer through the maze. The instructor </a:t>
            </a:r>
            <a:r>
              <a:rPr lang="en" sz="20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CANNOT</a:t>
            </a: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look at the explorer, and the explorer </a:t>
            </a:r>
            <a:r>
              <a:rPr lang="en" sz="20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CANNOT</a:t>
            </a: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ask questions.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xfrm>
            <a:off x="8456205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360196" y="-104919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Two-way Communication Instructions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448056" y="990858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Second attempt: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 with your same partner. 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+mj-lt"/>
              <a:buAutoNum type="arabicPeriod"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instructor will have </a:t>
            </a:r>
            <a:r>
              <a:rPr lang="en-AU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minutes to guide the explorer through the maze.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+mj-lt"/>
              <a:buAutoNum type="arabicPeriod"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+mj-lt"/>
              <a:buAutoNum type="arabicPeriod"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time, the instructor can look </a:t>
            </a:r>
            <a:r>
              <a:rPr lang="en" sz="20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at</a:t>
            </a: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what the explorer is doing, and the explorer can ask questions. However, the explorer </a:t>
            </a:r>
            <a:r>
              <a:rPr lang="en" sz="2000" b="0" i="0" u="sng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CANNOT</a:t>
            </a: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see the instructor’s directions.</a:t>
            </a: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Shape 180"/>
          <p:cNvSpPr txBox="1">
            <a:spLocks noGrp="1"/>
          </p:cNvSpPr>
          <p:nvPr>
            <p:ph type="sldNum" idx="12"/>
          </p:nvPr>
        </p:nvSpPr>
        <p:spPr>
          <a:xfrm>
            <a:off x="8452577" y="479562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Shape 1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77176" y="2202784"/>
            <a:ext cx="2527200" cy="2409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457200" y="-8391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0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4 Principles of Adult Learning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457200" y="1797500"/>
            <a:ext cx="6137700" cy="3165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8447061" y="478488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Shape 189"/>
          <p:cNvSpPr txBox="1"/>
          <p:nvPr/>
        </p:nvSpPr>
        <p:spPr>
          <a:xfrm>
            <a:off x="542087" y="1117725"/>
            <a:ext cx="7877542" cy="26776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Involvement in the learning process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Experience as the basis of learning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Relevant and applicable learning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eriod"/>
            </a:pPr>
            <a:r>
              <a:rPr lang="en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Problem-solving learning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this how YOU learn?</a:t>
            </a: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429768" y="5934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Adult Learning Instructions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01198" y="1288142"/>
            <a:ext cx="7886737" cy="25567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Define your Adult Learning Principle in your own words or drawing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Give an example of a time you learned something in this way.</a:t>
            </a: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eriod"/>
            </a:pPr>
            <a:r>
              <a:rPr lang="en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 how you will apply this principle in your role as a Peer Coach.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Shape 196"/>
          <p:cNvSpPr txBox="1">
            <a:spLocks noGrp="1"/>
          </p:cNvSpPr>
          <p:nvPr>
            <p:ph type="sldNum" idx="12"/>
          </p:nvPr>
        </p:nvSpPr>
        <p:spPr>
          <a:xfrm>
            <a:off x="8431512" y="477895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Shape 197"/>
          <p:cNvSpPr txBox="1"/>
          <p:nvPr/>
        </p:nvSpPr>
        <p:spPr>
          <a:xfrm>
            <a:off x="601199" y="3759645"/>
            <a:ext cx="7886737" cy="7472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000" b="0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 have 10 minutes to work in your small groups. Then we’ll present back to everyone!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487851" y="-15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TLC Steps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8409320" y="477972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Shape 204"/>
          <p:cNvSpPr/>
          <p:nvPr/>
        </p:nvSpPr>
        <p:spPr>
          <a:xfrm>
            <a:off x="3776190" y="1169331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Step 1</a:t>
            </a:r>
          </a:p>
        </p:txBody>
      </p:sp>
      <p:sp>
        <p:nvSpPr>
          <p:cNvPr id="205" name="Shape 205"/>
          <p:cNvSpPr/>
          <p:nvPr/>
        </p:nvSpPr>
        <p:spPr>
          <a:xfrm>
            <a:off x="3776193" y="3264934"/>
            <a:ext cx="1233294" cy="1379782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Step 3</a:t>
            </a:r>
          </a:p>
        </p:txBody>
      </p:sp>
      <p:sp>
        <p:nvSpPr>
          <p:cNvPr id="206" name="Shape 206"/>
          <p:cNvSpPr/>
          <p:nvPr/>
        </p:nvSpPr>
        <p:spPr>
          <a:xfrm>
            <a:off x="5965610" y="2180088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Step 2</a:t>
            </a:r>
          </a:p>
        </p:txBody>
      </p:sp>
      <p:sp>
        <p:nvSpPr>
          <p:cNvPr id="207" name="Shape 207"/>
          <p:cNvSpPr/>
          <p:nvPr/>
        </p:nvSpPr>
        <p:spPr>
          <a:xfrm>
            <a:off x="1568679" y="2171147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Step 4</a:t>
            </a:r>
          </a:p>
        </p:txBody>
      </p:sp>
      <p:sp>
        <p:nvSpPr>
          <p:cNvPr id="208" name="Shape 208"/>
          <p:cNvSpPr/>
          <p:nvPr/>
        </p:nvSpPr>
        <p:spPr>
          <a:xfrm rot="-2667974">
            <a:off x="5305551" y="1813340"/>
            <a:ext cx="485188" cy="847472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Shape 209"/>
          <p:cNvSpPr/>
          <p:nvPr/>
        </p:nvSpPr>
        <p:spPr>
          <a:xfrm rot="3110182">
            <a:off x="5256169" y="3312054"/>
            <a:ext cx="582574" cy="865706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Shape 210"/>
          <p:cNvSpPr/>
          <p:nvPr/>
        </p:nvSpPr>
        <p:spPr>
          <a:xfrm rot="7385527">
            <a:off x="2845145" y="3214336"/>
            <a:ext cx="582572" cy="865708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/>
          <p:nvPr/>
        </p:nvSpPr>
        <p:spPr>
          <a:xfrm rot="-7099652">
            <a:off x="2977368" y="1728442"/>
            <a:ext cx="582574" cy="865706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 txBox="1"/>
          <p:nvPr/>
        </p:nvSpPr>
        <p:spPr>
          <a:xfrm>
            <a:off x="5138801" y="1113974"/>
            <a:ext cx="3068664" cy="655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Celebrate successes and check-in on goals</a:t>
            </a:r>
          </a:p>
        </p:txBody>
      </p:sp>
      <p:sp>
        <p:nvSpPr>
          <p:cNvPr id="213" name="Shape 213"/>
          <p:cNvSpPr txBox="1"/>
          <p:nvPr/>
        </p:nvSpPr>
        <p:spPr>
          <a:xfrm>
            <a:off x="5861679" y="3774572"/>
            <a:ext cx="2875789" cy="67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Share challenges faced in the classroom and school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789005" y="3980503"/>
            <a:ext cx="2434644" cy="3973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Brainstorm solutions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487851" y="1412960"/>
            <a:ext cx="2649611" cy="6463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7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Set goals for how to put solutions into action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sldNum" sz="quarter" idx="12"/>
          </p:nvPr>
        </p:nvSpPr>
        <p:spPr>
          <a:xfrm>
            <a:off x="6942582" y="4862642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Shape 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4680" y="497967"/>
            <a:ext cx="4360168" cy="4171766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hape 27"/>
          <p:cNvSpPr txBox="1"/>
          <p:nvPr/>
        </p:nvSpPr>
        <p:spPr>
          <a:xfrm>
            <a:off x="0" y="136370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Core Competencies for Primary School Teachers in Crisis Contexts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457199" y="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Practice TLCs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sldNum" idx="12"/>
          </p:nvPr>
        </p:nvSpPr>
        <p:spPr>
          <a:xfrm>
            <a:off x="8427947" y="47867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Shape 222"/>
          <p:cNvSpPr txBox="1"/>
          <p:nvPr/>
        </p:nvSpPr>
        <p:spPr>
          <a:xfrm>
            <a:off x="457199" y="1141496"/>
            <a:ext cx="7826644" cy="35002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Each participant will have 15 minutes to practice facilitating a TLC. The remaining participants will role-play teachers.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 participant to role-play Peer Coach; all other participants will role-play teachers.</a:t>
            </a:r>
          </a:p>
          <a:p>
            <a:pPr marL="457200" marR="0" lvl="0" indent="-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Select challenge to discuss in TLC.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Facilitate TLC for 15 minutes.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44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" sz="1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After 15 minutes, each group will share two things the Peer Coach did well and one thing the Peer Coach could improve.</a:t>
            </a: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ctrTitle"/>
          </p:nvPr>
        </p:nvSpPr>
        <p:spPr>
          <a:xfrm>
            <a:off x="451981" y="155156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latin typeface="Arial"/>
                <a:ea typeface="Arial"/>
                <a:cs typeface="Arial"/>
                <a:sym typeface="Arial"/>
              </a:rPr>
              <a:t>Day 2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dirty="0">
                <a:latin typeface="Arial"/>
                <a:ea typeface="Arial"/>
                <a:cs typeface="Arial"/>
                <a:sym typeface="Arial"/>
              </a:rPr>
              <a:t>Teacher Learning Circles (TLCs)</a:t>
            </a:r>
          </a:p>
        </p:txBody>
      </p:sp>
      <p:sp>
        <p:nvSpPr>
          <p:cNvPr id="234" name="Shape 234"/>
          <p:cNvSpPr txBox="1">
            <a:spLocks noGrp="1"/>
          </p:cNvSpPr>
          <p:nvPr>
            <p:ph type="subTitle" idx="1"/>
          </p:nvPr>
        </p:nvSpPr>
        <p:spPr>
          <a:xfrm>
            <a:off x="451981" y="2682651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000" b="1" i="0" u="none" strike="noStrike" cap="none" dirty="0">
                <a:latin typeface="Arial"/>
                <a:ea typeface="Arial"/>
                <a:cs typeface="Arial"/>
                <a:sym typeface="Arial"/>
              </a:rPr>
              <a:t>Session 2: Setting Goals in the 4 Core Competency Areas of the </a:t>
            </a:r>
            <a:r>
              <a:rPr lang="en" sz="2000" b="1" i="1" u="none" strike="noStrike" cap="none" dirty="0">
                <a:latin typeface="Arial"/>
                <a:ea typeface="Arial"/>
                <a:cs typeface="Arial"/>
                <a:sym typeface="Arial"/>
              </a:rPr>
              <a:t>Training for Primary School Teachers in Crisis Contexts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sldNum" sz="quarter" idx="12"/>
          </p:nvPr>
        </p:nvSpPr>
        <p:spPr>
          <a:xfrm>
            <a:off x="6907400" y="48292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sldNum" sz="quarter" idx="12"/>
          </p:nvPr>
        </p:nvSpPr>
        <p:spPr>
          <a:xfrm>
            <a:off x="6898541" y="485108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1" name="Shape 2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698" y="560835"/>
            <a:ext cx="4451608" cy="4259254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Shape 242"/>
          <p:cNvSpPr txBox="1"/>
          <p:nvPr/>
        </p:nvSpPr>
        <p:spPr>
          <a:xfrm>
            <a:off x="0" y="260046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Core Competencies for Primary School Teachers in Crisis Contexts</a:t>
            </a: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>
            <a:spLocks noGrp="1"/>
          </p:cNvSpPr>
          <p:nvPr>
            <p:ph type="title"/>
          </p:nvPr>
        </p:nvSpPr>
        <p:spPr>
          <a:xfrm>
            <a:off x="370003" y="-3874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Objectives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764247" y="1769786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 goals in the 4 core competency areas from the </a:t>
            </a:r>
            <a:r>
              <a:rPr lang="en" sz="24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Training for Primary School Teachers in Crisis Contexts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Explain the purpose of the Goal Tracking Sheets</a:t>
            </a:r>
          </a:p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the steps in planning a TLC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sldNum" idx="12"/>
          </p:nvPr>
        </p:nvSpPr>
        <p:spPr>
          <a:xfrm>
            <a:off x="8479297" y="4794482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370003" y="1205437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76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1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the end of this session you will be able to: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sldNum" sz="quarter" idx="12"/>
          </p:nvPr>
        </p:nvSpPr>
        <p:spPr>
          <a:xfrm>
            <a:off x="6942582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Shape 33"/>
          <p:cNvSpPr txBox="1"/>
          <p:nvPr/>
        </p:nvSpPr>
        <p:spPr>
          <a:xfrm>
            <a:off x="0" y="337538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Peer Coach Training for Primary School Teachers in Crisis Contexts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1095082"/>
            <a:ext cx="8631936" cy="33988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28" y="1061736"/>
            <a:ext cx="8487780" cy="343219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444645" y="472126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latin typeface="Arial"/>
                <a:ea typeface="Arial"/>
                <a:cs typeface="Arial"/>
                <a:sym typeface="Arial"/>
              </a:rPr>
              <a:t>Day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dirty="0">
                <a:latin typeface="Arial"/>
                <a:ea typeface="Arial"/>
                <a:cs typeface="Arial"/>
                <a:sym typeface="Arial"/>
              </a:rPr>
              <a:t>The Role and Responsibilities of a </a:t>
            </a:r>
            <a:br>
              <a:rPr lang="en-AU" sz="3600" b="1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" sz="3600" b="1" i="0" u="none" strike="noStrike" cap="none" dirty="0">
                <a:latin typeface="Arial"/>
                <a:ea typeface="Arial"/>
                <a:cs typeface="Arial"/>
                <a:sym typeface="Arial"/>
              </a:rPr>
              <a:t>Peer Coach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444645" y="2926833"/>
            <a:ext cx="8699355" cy="712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l"/>
            <a:r>
              <a:rPr lang="en" sz="24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Session 1: </a:t>
            </a:r>
            <a:r>
              <a:rPr lang="en" sz="2400" b="1" dirty="0">
                <a:latin typeface="Arial" charset="0"/>
                <a:ea typeface="Arial" charset="0"/>
                <a:cs typeface="Arial" charset="0"/>
              </a:rPr>
              <a:t>Introduction to Peer Coaching and </a:t>
            </a:r>
            <a:endParaRPr lang="en-AU" sz="2400" b="1" dirty="0">
              <a:latin typeface="Arial" charset="0"/>
              <a:ea typeface="Arial" charset="0"/>
              <a:cs typeface="Arial" charset="0"/>
            </a:endParaRPr>
          </a:p>
          <a:p>
            <a:pPr algn="l"/>
            <a:r>
              <a:rPr lang="en" sz="2400" b="1" dirty="0">
                <a:latin typeface="Arial" charset="0"/>
                <a:ea typeface="Arial" charset="0"/>
                <a:cs typeface="Arial" charset="0"/>
              </a:rPr>
              <a:t>Teacher Learning Circles (TLCs)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sldNum" sz="quarter" idx="12"/>
          </p:nvPr>
        </p:nvSpPr>
        <p:spPr>
          <a:xfrm>
            <a:off x="6951726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Shape 42"/>
          <p:cNvSpPr txBox="1"/>
          <p:nvPr/>
        </p:nvSpPr>
        <p:spPr>
          <a:xfrm>
            <a:off x="8367889" y="3485444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27189" y="0"/>
            <a:ext cx="8229600" cy="10715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Objectives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819279" y="1502899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Describe the role and responsibilities of a Peer Coach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key qualities of a Peer Coach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Describe the purpose of a Teacher Learning Circle (TLC) and the Peer Coach’s role in organizing and facilitating TLCs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Char char="•"/>
            </a:pPr>
            <a:r>
              <a:rPr lang="en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Explain why coaching is an important component of continuous teacher professional development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56205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Shape 50"/>
          <p:cNvSpPr txBox="1"/>
          <p:nvPr/>
        </p:nvSpPr>
        <p:spPr>
          <a:xfrm>
            <a:off x="327189" y="1071586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1" i="1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the end of this session you will be able to: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8659309" y="479287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lang="en" sz="14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" name="Shape 57"/>
          <p:cNvCxnSpPr/>
          <p:nvPr/>
        </p:nvCxnSpPr>
        <p:spPr>
          <a:xfrm>
            <a:off x="5199598" y="2241141"/>
            <a:ext cx="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" name="Shape 59"/>
          <p:cNvSpPr txBox="1"/>
          <p:nvPr/>
        </p:nvSpPr>
        <p:spPr>
          <a:xfrm>
            <a:off x="438912" y="237420"/>
            <a:ext cx="7206481" cy="8917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Who is a Peer Coach?</a:t>
            </a:r>
          </a:p>
        </p:txBody>
      </p:sp>
      <p:sp>
        <p:nvSpPr>
          <p:cNvPr id="60" name="Shape 60"/>
          <p:cNvSpPr/>
          <p:nvPr/>
        </p:nvSpPr>
        <p:spPr>
          <a:xfrm>
            <a:off x="457200" y="1129186"/>
            <a:ext cx="8686800" cy="31700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3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Peer Coach is person who encourages collaborative, reflective practice among teachers and supports teachers’ needs, goals and professional development using a variety of different techniques (Teacher Learning Circles, Classroom Visitations and Observations, </a:t>
            </a:r>
            <a:endParaRPr lang="en-AU" sz="3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3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Team-Teaching, Co-Lesson Planning, etc.). 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338328" y="30736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3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Coaching in Teacher Professional Development (TPD)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412450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Shape 67"/>
          <p:cNvCxnSpPr/>
          <p:nvPr/>
        </p:nvCxnSpPr>
        <p:spPr>
          <a:xfrm>
            <a:off x="4586110" y="1709050"/>
            <a:ext cx="0" cy="30408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</p:cxnSp>
      <p:cxnSp>
        <p:nvCxnSpPr>
          <p:cNvPr id="68" name="Shape 68"/>
          <p:cNvCxnSpPr/>
          <p:nvPr/>
        </p:nvCxnSpPr>
        <p:spPr>
          <a:xfrm flipH="1">
            <a:off x="1854890" y="2243991"/>
            <a:ext cx="5434200" cy="96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</p:cxnSp>
      <p:sp>
        <p:nvSpPr>
          <p:cNvPr id="69" name="Shape 69"/>
          <p:cNvSpPr txBox="1"/>
          <p:nvPr/>
        </p:nvSpPr>
        <p:spPr>
          <a:xfrm>
            <a:off x="1940725" y="1709050"/>
            <a:ext cx="2436900" cy="36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 b="1"/>
              <a:t>What are three skills I would like to develop?</a:t>
            </a:r>
          </a:p>
        </p:txBody>
      </p:sp>
      <p:sp>
        <p:nvSpPr>
          <p:cNvPr id="70" name="Shape 70"/>
          <p:cNvSpPr txBox="1"/>
          <p:nvPr/>
        </p:nvSpPr>
        <p:spPr>
          <a:xfrm>
            <a:off x="4756708" y="1661775"/>
            <a:ext cx="2161800" cy="36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 b="1"/>
              <a:t>What</a:t>
            </a:r>
            <a:r>
              <a:rPr lang="en" sz="1800" b="1"/>
              <a:t> </a:t>
            </a:r>
            <a:r>
              <a:rPr lang="en" b="1"/>
              <a:t>do I need to develop these skills?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88906" y="0"/>
            <a:ext cx="8229600" cy="994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4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Teacher Learning Circle (TLC)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83390" y="965446"/>
            <a:ext cx="8378386" cy="12685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Teacher Learning Circle (TLC) is a group sharing session to help create a professional community of teachers who support and encourage one another to meet their needs. TLCs have 4 steps: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447061" y="479547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4205113" y="2361994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Step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</a:p>
        </p:txBody>
      </p:sp>
      <p:sp>
        <p:nvSpPr>
          <p:cNvPr id="79" name="Shape 79"/>
          <p:cNvSpPr/>
          <p:nvPr/>
        </p:nvSpPr>
        <p:spPr>
          <a:xfrm>
            <a:off x="4205113" y="3766049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Step 3</a:t>
            </a:r>
          </a:p>
        </p:txBody>
      </p:sp>
      <p:sp>
        <p:nvSpPr>
          <p:cNvPr id="80" name="Shape 80"/>
          <p:cNvSpPr/>
          <p:nvPr/>
        </p:nvSpPr>
        <p:spPr>
          <a:xfrm>
            <a:off x="5599288" y="3116715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Step 2</a:t>
            </a:r>
          </a:p>
        </p:txBody>
      </p:sp>
      <p:sp>
        <p:nvSpPr>
          <p:cNvPr id="81" name="Shape 81"/>
          <p:cNvSpPr/>
          <p:nvPr/>
        </p:nvSpPr>
        <p:spPr>
          <a:xfrm>
            <a:off x="2764551" y="3116715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Step 4</a:t>
            </a:r>
          </a:p>
        </p:txBody>
      </p:sp>
      <p:sp>
        <p:nvSpPr>
          <p:cNvPr id="82" name="Shape 82"/>
          <p:cNvSpPr/>
          <p:nvPr/>
        </p:nvSpPr>
        <p:spPr>
          <a:xfrm rot="-2667974">
            <a:off x="5229166" y="2794189"/>
            <a:ext cx="322000" cy="528700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Shape 83"/>
          <p:cNvSpPr/>
          <p:nvPr/>
        </p:nvSpPr>
        <p:spPr>
          <a:xfrm rot="3110182">
            <a:off x="5179811" y="3721553"/>
            <a:ext cx="363440" cy="574537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Shape 84"/>
          <p:cNvSpPr/>
          <p:nvPr/>
        </p:nvSpPr>
        <p:spPr>
          <a:xfrm rot="7385527">
            <a:off x="3656501" y="3761064"/>
            <a:ext cx="363441" cy="574536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 rot="-7099652">
            <a:off x="3656500" y="2778925"/>
            <a:ext cx="363441" cy="574537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w="9525" cap="flat" cmpd="sng">
            <a:solidFill>
              <a:srgbClr val="003649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647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 txBox="1"/>
          <p:nvPr/>
        </p:nvSpPr>
        <p:spPr>
          <a:xfrm>
            <a:off x="5044933" y="2449327"/>
            <a:ext cx="3816843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Celebrate successes and check-in on goals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6455877" y="3250840"/>
            <a:ext cx="2649611" cy="5232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Share challenges faced in the classroom and school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2248964" y="4319051"/>
            <a:ext cx="2254743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Brainstorm solutions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x="254397" y="2713935"/>
            <a:ext cx="2649611" cy="9541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lang="en" sz="1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 goals (based on 4 core teacher training competencies) for how to put solutions into action</a:t>
            </a: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ctrTitle"/>
          </p:nvPr>
        </p:nvSpPr>
        <p:spPr>
          <a:xfrm>
            <a:off x="415213" y="549310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dirty="0">
                <a:latin typeface="Arial"/>
                <a:ea typeface="Arial"/>
                <a:cs typeface="Arial"/>
                <a:sym typeface="Arial"/>
              </a:rPr>
              <a:t>Day 1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dirty="0">
                <a:latin typeface="Arial"/>
                <a:ea typeface="Arial"/>
                <a:cs typeface="Arial"/>
                <a:sym typeface="Arial"/>
              </a:rPr>
              <a:t>The Role and Responsibilities of a </a:t>
            </a:r>
            <a:br>
              <a:rPr lang="en-AU" sz="3600" b="1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" sz="3600" b="1" i="0" u="none" strike="noStrike" cap="none" dirty="0">
                <a:latin typeface="Arial"/>
                <a:ea typeface="Arial"/>
                <a:cs typeface="Arial"/>
                <a:sym typeface="Arial"/>
              </a:rPr>
              <a:t>Peer Coach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subTitle" idx="1"/>
          </p:nvPr>
        </p:nvSpPr>
        <p:spPr>
          <a:xfrm>
            <a:off x="415213" y="2787886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400" b="1" i="0" u="none" strike="noStrike" cap="none" dirty="0">
                <a:latin typeface="Arial"/>
                <a:ea typeface="Arial"/>
                <a:cs typeface="Arial"/>
                <a:sym typeface="Arial"/>
              </a:rPr>
              <a:t>Session 2: Supportive Communication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sldNum" sz="quarter" idx="12"/>
          </p:nvPr>
        </p:nvSpPr>
        <p:spPr>
          <a:xfrm>
            <a:off x="6841998" y="48696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1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lang="en" sz="13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1452</TotalTime>
  <Words>934</Words>
  <Application>Microsoft Macintosh PowerPoint</Application>
  <PresentationFormat>On-screen Show (16:9)</PresentationFormat>
  <Paragraphs>142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Day 1 The Role and Responsibilities of a  Peer Coach</vt:lpstr>
      <vt:lpstr>Objectives</vt:lpstr>
      <vt:lpstr>PowerPoint Presentation</vt:lpstr>
      <vt:lpstr>Coaching in Teacher Professional Development (TPD)</vt:lpstr>
      <vt:lpstr>Teacher Learning Circle (TLC)</vt:lpstr>
      <vt:lpstr>Day 1 The Role and Responsibilities of a  Peer Coach</vt:lpstr>
      <vt:lpstr>Objectives</vt:lpstr>
      <vt:lpstr>Active Listening Instructions</vt:lpstr>
      <vt:lpstr>Reflective Questioning</vt:lpstr>
      <vt:lpstr>Day 2 Teacher Learning Circles (TLCs)</vt:lpstr>
      <vt:lpstr>Objectives</vt:lpstr>
      <vt:lpstr>Two-way Communication Instructions</vt:lpstr>
      <vt:lpstr>Two-way Communication Instructions</vt:lpstr>
      <vt:lpstr>4 Principles of Adult Learning</vt:lpstr>
      <vt:lpstr>Adult Learning Instructions</vt:lpstr>
      <vt:lpstr>TLC Steps</vt:lpstr>
      <vt:lpstr>Practice TLCs</vt:lpstr>
      <vt:lpstr>Day 2 Teacher Learning Circles (TLCs)</vt:lpstr>
      <vt:lpstr>PowerPoint Presentation</vt:lpstr>
      <vt:lpstr>Objectives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46</cp:revision>
  <cp:lastPrinted>2017-11-08T02:04:55Z</cp:lastPrinted>
  <dcterms:modified xsi:type="dcterms:W3CDTF">2018-10-29T13:18:13Z</dcterms:modified>
</cp:coreProperties>
</file>